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8" r:id="rId1"/>
  </p:sldMasterIdLst>
  <p:notesMasterIdLst>
    <p:notesMasterId r:id="rId27"/>
  </p:notesMasterIdLst>
  <p:sldIdLst>
    <p:sldId id="279" r:id="rId2"/>
    <p:sldId id="298" r:id="rId3"/>
    <p:sldId id="280" r:id="rId4"/>
    <p:sldId id="299" r:id="rId5"/>
    <p:sldId id="315" r:id="rId6"/>
    <p:sldId id="318" r:id="rId7"/>
    <p:sldId id="314" r:id="rId8"/>
    <p:sldId id="319" r:id="rId9"/>
    <p:sldId id="313" r:id="rId10"/>
    <p:sldId id="320" r:id="rId11"/>
    <p:sldId id="312" r:id="rId12"/>
    <p:sldId id="321" r:id="rId13"/>
    <p:sldId id="316" r:id="rId14"/>
    <p:sldId id="322" r:id="rId15"/>
    <p:sldId id="323" r:id="rId16"/>
    <p:sldId id="302" r:id="rId17"/>
    <p:sldId id="305" r:id="rId18"/>
    <p:sldId id="263" r:id="rId19"/>
    <p:sldId id="303" r:id="rId20"/>
    <p:sldId id="304" r:id="rId21"/>
    <p:sldId id="306" r:id="rId22"/>
    <p:sldId id="307" r:id="rId23"/>
    <p:sldId id="324" r:id="rId24"/>
    <p:sldId id="293" r:id="rId25"/>
    <p:sldId id="294" r:id="rId2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99"/>
    <a:srgbClr val="CCFFCC"/>
    <a:srgbClr val="F8FBD3"/>
    <a:srgbClr val="62139E"/>
    <a:srgbClr val="219797"/>
    <a:srgbClr val="E3CD74"/>
    <a:srgbClr val="0066FF"/>
    <a:srgbClr val="99FF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441" autoAdjust="0"/>
    <p:restoredTop sz="94539" autoAdjust="0"/>
  </p:normalViewPr>
  <p:slideViewPr>
    <p:cSldViewPr>
      <p:cViewPr varScale="1">
        <p:scale>
          <a:sx n="69" d="100"/>
          <a:sy n="69" d="100"/>
        </p:scale>
        <p:origin x="-118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844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1A6AE8-1787-483D-9C84-55F28C8A3A7D}" type="datetimeFigureOut">
              <a:rPr lang="ru-RU" smtClean="0"/>
              <a:pPr/>
              <a:t>06.09.2015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A7ABB7-D32A-4C9E-90BF-B337DA632C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542000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610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68611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686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86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68614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68615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8616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6861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861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861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68620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68621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68622" name="Rectangle 14"/>
          <p:cNvSpPr>
            <a:spLocks noGrp="1" noChangeArrowheads="1"/>
          </p:cNvSpPr>
          <p:nvPr>
            <p:ph type="dt" sz="half" idx="2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68623" name="Rectangle 15"/>
          <p:cNvSpPr>
            <a:spLocks noGrp="1" noChangeArrowheads="1"/>
          </p:cNvSpPr>
          <p:nvPr>
            <p:ph type="ftr" sz="quarter" idx="3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68624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E560E0E-2CA3-4BF7-AE51-6CF96A81617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8D78C3-AAA6-4F48-99FB-A261A712A0B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A0C713-5A45-4607-AF9B-31C0A664408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1182688" y="2017713"/>
            <a:ext cx="7772400" cy="411480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A332E7A5-282D-49D0-8BBB-310557510DE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FA96D8-3871-4743-9421-D11356E10D8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EBB250-9046-4A8C-A34A-44A2D2B3F9A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1C2120-4CCB-4959-94FD-575913C8F7B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93EF31-13F5-4D1E-84AC-972E94A4B7F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FCCFE3-C01D-44F7-9CF9-66A9F4D484D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B70B96-9F62-4A60-8A2C-404A0F91EB5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85AA56-7E91-4763-A758-156C705127B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D842AF-E756-48FE-A3E8-B20CB90BD19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8FBD3"/>
            </a:gs>
            <a:gs pos="100000">
              <a:srgbClr val="CCFF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ru-RU" sz="2400"/>
          </a:p>
        </p:txBody>
      </p:sp>
      <p:sp>
        <p:nvSpPr>
          <p:cNvPr id="67587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ru-RU" sz="2400"/>
          </a:p>
        </p:txBody>
      </p:sp>
      <p:sp>
        <p:nvSpPr>
          <p:cNvPr id="67588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ru-RU" sz="2400"/>
          </a:p>
        </p:txBody>
      </p:sp>
      <p:sp>
        <p:nvSpPr>
          <p:cNvPr id="67589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ru-RU" sz="2400"/>
          </a:p>
        </p:txBody>
      </p:sp>
      <p:sp>
        <p:nvSpPr>
          <p:cNvPr id="67590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ru-RU" sz="2400"/>
          </a:p>
        </p:txBody>
      </p:sp>
      <p:sp>
        <p:nvSpPr>
          <p:cNvPr id="67591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ru-RU" sz="2400"/>
          </a:p>
        </p:txBody>
      </p:sp>
      <p:sp>
        <p:nvSpPr>
          <p:cNvPr id="67592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ru-RU" sz="2400"/>
          </a:p>
        </p:txBody>
      </p:sp>
      <p:sp>
        <p:nvSpPr>
          <p:cNvPr id="6759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759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759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6759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6759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DB7B82B-B63F-4D30-8E63-5BF49228ED51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allforchildren.ru/pictures/showimg/school25/school2520jpg.htm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hyperlink" Target="http://allforchildren.ru/pictures/showimg/school25/school2538jpg.htm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3" name="Picture 3" descr="C:\Users\п\Desktop\Мои документы\МАМА\Все фотографии\гифы\Новая папка\1283174298_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2420888"/>
            <a:ext cx="4240544" cy="3851828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0" y="332656"/>
            <a:ext cx="9144000" cy="119675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Готовность ребёнка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 школьному обучению</a:t>
            </a:r>
            <a:endParaRPr kumimoji="0" lang="ru-RU" sz="3600" b="1" i="1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7" name="Picture 3" descr="C:\Users\п\Desktop\Мои документы\МАМА\Все фотографии\гифы\1колокольчик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312" y="476672"/>
            <a:ext cx="1524000" cy="1028700"/>
          </a:xfrm>
          <a:prstGeom prst="rect">
            <a:avLst/>
          </a:prstGeom>
          <a:noFill/>
        </p:spPr>
      </p:pic>
      <p:pic>
        <p:nvPicPr>
          <p:cNvPr id="1029" name="Picture 5" descr="C:\Users\п\Desktop\1 сентября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420888"/>
            <a:ext cx="4286250" cy="385762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3" name="Picture 1" descr="Лучший массаж для детей это бассейн с шариками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211960" y="559521"/>
            <a:ext cx="4396003" cy="2472751"/>
          </a:xfrm>
          <a:prstGeom prst="rect">
            <a:avLst/>
          </a:prstGeom>
          <a:noFill/>
        </p:spPr>
      </p:pic>
      <p:pic>
        <p:nvPicPr>
          <p:cNvPr id="64514" name="Picture 2" descr="Объёмный фон на портретной фотографии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55394" y="3333422"/>
            <a:ext cx="4216788" cy="3162591"/>
          </a:xfrm>
          <a:prstGeom prst="rect">
            <a:avLst/>
          </a:prstGeom>
          <a:noFill/>
        </p:spPr>
      </p:pic>
      <p:pic>
        <p:nvPicPr>
          <p:cNvPr id="64515" name="Picture 3" descr="Интересные обрамления для портрета могут подарить элементы детских площадок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868145" y="3179348"/>
            <a:ext cx="2736304" cy="3314473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4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4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45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4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64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45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45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45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4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Эмоционально- волевая готовность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2688" y="3029112"/>
            <a:ext cx="7772400" cy="2092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10828426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7" name="Picture 1" descr="Фотосъёмка детей в движении - задача настоящего детского фотографа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23528" y="3393664"/>
            <a:ext cx="4896544" cy="2754306"/>
          </a:xfrm>
          <a:prstGeom prst="rect">
            <a:avLst/>
          </a:prstGeom>
          <a:noFill/>
        </p:spPr>
      </p:pic>
      <p:pic>
        <p:nvPicPr>
          <p:cNvPr id="65538" name="Picture 2" descr="http://www.fotodeti.ru/images/foto_b/1071_6756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283968" y="529545"/>
            <a:ext cx="3815143" cy="2146017"/>
          </a:xfrm>
          <a:prstGeom prst="rect">
            <a:avLst/>
          </a:prstGeom>
          <a:noFill/>
        </p:spPr>
      </p:pic>
      <p:pic>
        <p:nvPicPr>
          <p:cNvPr id="65539" name="Picture 3" descr="Дети часто проявляют фантазию на фотосессиях, а потому важно быстро ловить такие моменты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580112" y="3550450"/>
            <a:ext cx="3275856" cy="2456892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5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55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55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5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55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55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5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Личностная </a:t>
            </a:r>
            <a:r>
              <a:rPr lang="ru-RU" dirty="0" smtClean="0"/>
              <a:t>готовность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lnSpc>
                <a:spcPct val="80000"/>
              </a:lnSpc>
              <a:buNone/>
            </a:pPr>
            <a:r>
              <a:rPr lang="ru-RU" sz="1800" dirty="0"/>
              <a:t>включает в себя: </a:t>
            </a:r>
          </a:p>
          <a:p>
            <a:pPr>
              <a:lnSpc>
                <a:spcPct val="80000"/>
              </a:lnSpc>
            </a:pPr>
            <a:r>
              <a:rPr lang="ru-RU" sz="1800" dirty="0"/>
              <a:t>умение строить отношения с учителем (умение регулировать свои действия и свое поведение, умение воспринимать учебную задачу)</a:t>
            </a:r>
          </a:p>
          <a:p>
            <a:pPr>
              <a:lnSpc>
                <a:spcPct val="80000"/>
              </a:lnSpc>
              <a:buNone/>
            </a:pPr>
            <a:endParaRPr lang="ru-RU" sz="1800" dirty="0"/>
          </a:p>
          <a:p>
            <a:pPr>
              <a:lnSpc>
                <a:spcPct val="80000"/>
              </a:lnSpc>
            </a:pPr>
            <a:r>
              <a:rPr lang="ru-RU" sz="1800" dirty="0"/>
              <a:t>умение общаться со сверстниками (принимать точку зрения другого, умение взглянуть на себя со стороны, умение выслушивать одноклассников, адекватно реагировать на неудачу других)</a:t>
            </a:r>
          </a:p>
          <a:p>
            <a:pPr>
              <a:lnSpc>
                <a:spcPct val="80000"/>
              </a:lnSpc>
              <a:buNone/>
            </a:pPr>
            <a:endParaRPr lang="ru-RU" sz="1800" dirty="0"/>
          </a:p>
          <a:p>
            <a:pPr>
              <a:lnSpc>
                <a:spcPct val="80000"/>
              </a:lnSpc>
            </a:pPr>
            <a:r>
              <a:rPr lang="ru-RU" sz="1800" dirty="0"/>
              <a:t>отношение к себе (отсутствие заниженной самооценки), к школе, к учителям, к учебной деятельности </a:t>
            </a:r>
          </a:p>
          <a:p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xmlns="" val="334235385"/>
      </p:ext>
    </p:extLst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1" name="Picture 1" descr="Групповые портреты с подружками и друзьями - важная часть фотосъёмки детей в детском саду.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436096" y="425853"/>
            <a:ext cx="3620153" cy="2715115"/>
          </a:xfrm>
          <a:prstGeom prst="rect">
            <a:avLst/>
          </a:prstGeom>
          <a:noFill/>
        </p:spPr>
      </p:pic>
      <p:pic>
        <p:nvPicPr>
          <p:cNvPr id="66562" name="Picture 2" descr="Фотосъёмка на детской площадке - всегда праздник для детей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54159" y="3573016"/>
            <a:ext cx="3643193" cy="2732395"/>
          </a:xfrm>
          <a:prstGeom prst="rect">
            <a:avLst/>
          </a:prstGeom>
          <a:noFill/>
        </p:spPr>
      </p:pic>
      <p:pic>
        <p:nvPicPr>
          <p:cNvPr id="4" name="Рисунок 3" descr="фотосъемка детей"/>
          <p:cNvPicPr/>
          <p:nvPr/>
        </p:nvPicPr>
        <p:blipFill>
          <a:blip r:embed="rId4" cstate="print"/>
          <a:stretch>
            <a:fillRect/>
          </a:stretch>
        </p:blipFill>
        <p:spPr bwMode="auto">
          <a:xfrm>
            <a:off x="1691680" y="728340"/>
            <a:ext cx="2880320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фото детей для альбома"/>
          <p:cNvPicPr/>
          <p:nvPr/>
        </p:nvPicPr>
        <p:blipFill>
          <a:blip r:embed="rId5" cstate="print"/>
          <a:stretch>
            <a:fillRect/>
          </a:stretch>
        </p:blipFill>
        <p:spPr bwMode="auto">
          <a:xfrm>
            <a:off x="5364088" y="3573016"/>
            <a:ext cx="3456384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65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65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65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6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6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66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0938" y="476672"/>
            <a:ext cx="7793037" cy="1728192"/>
          </a:xfrm>
        </p:spPr>
        <p:txBody>
          <a:bodyPr/>
          <a:lstStyle/>
          <a:p>
            <a:r>
              <a:rPr lang="ru-RU" sz="3600" b="1" dirty="0" smtClean="0"/>
              <a:t>Что нужно знать родителям, занимаясь с ребенком дома?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Домашние занятия с ребенком очень полезны и необходимы будущему первокласснику. Они положительно влияют на развитие ребенка и помогают в сближении всех членов семьи, установлении доверительных отношений.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opup_img" descr="http://go4.imgsmail.ru/imgpreview?key=http%3A//kladraz.ru/images/14.jpg&amp;mb=imgdb_preview_492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403648" y="852464"/>
            <a:ext cx="3744416" cy="2648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6" name="popup_img" descr="http://go2.imgsmail.ru/imgpreview?key=http%3A//znamus.ru/img/page/2008-10-23/learn%5Flearn%5Flearn/25814051.jpg&amp;mb=imgdb_preview_83"/>
          <p:cNvPicPr/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076056" y="3861048"/>
            <a:ext cx="3240360" cy="2592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Тренируем руку ребенка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sz="2400" dirty="0" smtClean="0"/>
              <a:t>Дома очень важно развивать мелкую моторику ребенка, то есть его руки и пальчики. Это необходимо для того, чтобы у ребенка в первом классе не было проблем с письмом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popup_img" descr="http://go4.imgsmail.ru/imgpreview?key=http%3A//nashydetky.com/wp-content/uploads/2012/09/kak-nauchit-rebenka-uchitsya5.jpg&amp;mb=imgdb_preview_5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2348880"/>
            <a:ext cx="3384376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0"/>
            <a:ext cx="6696075" cy="1462087"/>
          </a:xfrm>
        </p:spPr>
        <p:txBody>
          <a:bodyPr/>
          <a:lstStyle/>
          <a:p>
            <a:pPr algn="ctr"/>
            <a:r>
              <a:rPr lang="ru-RU" sz="2800" b="1" dirty="0"/>
              <a:t>Способы </a:t>
            </a:r>
            <a:r>
              <a:rPr lang="ru-RU" sz="2800" b="1" dirty="0" smtClean="0"/>
              <a:t>тренировки</a:t>
            </a:r>
            <a:r>
              <a:rPr lang="ru-RU" sz="2800" b="1" dirty="0"/>
              <a:t/>
            </a:r>
            <a:br>
              <a:rPr lang="ru-RU" sz="2800" b="1" dirty="0"/>
            </a:br>
            <a:r>
              <a:rPr lang="ru-RU" sz="2800" b="1" dirty="0" smtClean="0"/>
              <a:t> </a:t>
            </a:r>
            <a:r>
              <a:rPr lang="ru-RU" sz="2800" b="1" dirty="0"/>
              <a:t>мелкой моторики руки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916832"/>
            <a:ext cx="8631238" cy="4752106"/>
          </a:xfrm>
        </p:spPr>
        <p:txBody>
          <a:bodyPr/>
          <a:lstStyle/>
          <a:p>
            <a:pPr marL="266700" indent="-266700">
              <a:lnSpc>
                <a:spcPct val="80000"/>
              </a:lnSpc>
            </a:pPr>
            <a:r>
              <a:rPr lang="ru-RU" sz="2000" dirty="0">
                <a:latin typeface="Times New Roman" pitchFamily="18" charset="0"/>
              </a:rPr>
              <a:t>Лепка из глины и пластилина. Рисование или раскрашивание </a:t>
            </a:r>
            <a:r>
              <a:rPr lang="ru-RU" sz="2000" dirty="0" smtClean="0">
                <a:latin typeface="Times New Roman" pitchFamily="18" charset="0"/>
              </a:rPr>
              <a:t>картинок</a:t>
            </a:r>
            <a:endParaRPr lang="ru-RU" sz="2000" dirty="0">
              <a:latin typeface="Times New Roman" pitchFamily="18" charset="0"/>
            </a:endParaRPr>
          </a:p>
          <a:p>
            <a:pPr marL="266700" indent="-266700">
              <a:lnSpc>
                <a:spcPct val="80000"/>
              </a:lnSpc>
            </a:pPr>
            <a:r>
              <a:rPr lang="ru-RU" sz="2000" dirty="0">
                <a:latin typeface="Times New Roman" pitchFamily="18" charset="0"/>
              </a:rPr>
              <a:t>Изготовление поделок из бумаги. </a:t>
            </a:r>
          </a:p>
          <a:p>
            <a:pPr marL="266700" indent="-266700">
              <a:lnSpc>
                <a:spcPct val="80000"/>
              </a:lnSpc>
            </a:pPr>
            <a:r>
              <a:rPr lang="ru-RU" sz="2000" dirty="0">
                <a:latin typeface="Times New Roman" pitchFamily="18" charset="0"/>
              </a:rPr>
              <a:t>Изготовление поделок из природного материала: шишек, желудей, соломы и других доступных материалов. </a:t>
            </a:r>
          </a:p>
          <a:p>
            <a:pPr marL="266700" indent="-266700">
              <a:lnSpc>
                <a:spcPct val="80000"/>
              </a:lnSpc>
            </a:pPr>
            <a:r>
              <a:rPr lang="ru-RU" sz="2000" dirty="0">
                <a:latin typeface="Times New Roman" pitchFamily="18" charset="0"/>
              </a:rPr>
              <a:t>Конструирование. </a:t>
            </a:r>
          </a:p>
          <a:p>
            <a:pPr marL="266700" indent="-266700">
              <a:lnSpc>
                <a:spcPct val="80000"/>
              </a:lnSpc>
            </a:pPr>
            <a:r>
              <a:rPr lang="ru-RU" sz="2000" dirty="0">
                <a:latin typeface="Times New Roman" pitchFamily="18" charset="0"/>
              </a:rPr>
              <a:t>Застёгивание и расстёгивание пуговиц, кнопок, крючков. Завязывание и развязывание лент, шнурков, узелков на верёвке. </a:t>
            </a:r>
          </a:p>
          <a:p>
            <a:pPr marL="266700" indent="-266700">
              <a:lnSpc>
                <a:spcPct val="80000"/>
              </a:lnSpc>
            </a:pPr>
            <a:r>
              <a:rPr lang="ru-RU" sz="2000" dirty="0">
                <a:latin typeface="Times New Roman" pitchFamily="18" charset="0"/>
              </a:rPr>
              <a:t>Завинчивание и </a:t>
            </a:r>
            <a:r>
              <a:rPr lang="ru-RU" sz="2000" dirty="0" err="1">
                <a:latin typeface="Times New Roman" pitchFamily="18" charset="0"/>
              </a:rPr>
              <a:t>развинчивание</a:t>
            </a:r>
            <a:r>
              <a:rPr lang="ru-RU" sz="2000" dirty="0">
                <a:latin typeface="Times New Roman" pitchFamily="18" charset="0"/>
              </a:rPr>
              <a:t> крышек банок, пузырьков и т. д. </a:t>
            </a:r>
          </a:p>
          <a:p>
            <a:pPr marL="266700" indent="-266700">
              <a:lnSpc>
                <a:spcPct val="80000"/>
              </a:lnSpc>
            </a:pPr>
            <a:r>
              <a:rPr lang="ru-RU" sz="2000" dirty="0">
                <a:latin typeface="Times New Roman" pitchFamily="18" charset="0"/>
              </a:rPr>
              <a:t>Нанизывание бус и пуговиц. </a:t>
            </a:r>
          </a:p>
          <a:p>
            <a:pPr marL="266700" indent="-266700">
              <a:lnSpc>
                <a:spcPct val="80000"/>
              </a:lnSpc>
            </a:pPr>
            <a:r>
              <a:rPr lang="ru-RU" sz="2000" dirty="0">
                <a:latin typeface="Times New Roman" pitchFamily="18" charset="0"/>
              </a:rPr>
              <a:t>Плетение косичек из ниток, венков из цветов. </a:t>
            </a:r>
          </a:p>
          <a:p>
            <a:pPr marL="266700" indent="-266700">
              <a:lnSpc>
                <a:spcPct val="80000"/>
              </a:lnSpc>
            </a:pPr>
            <a:r>
              <a:rPr lang="ru-RU" sz="2000" dirty="0">
                <a:latin typeface="Times New Roman" pitchFamily="18" charset="0"/>
              </a:rPr>
              <a:t>Все виды ручного творчества: вязание, вышивание, художественное выпиливание и т. д.  </a:t>
            </a:r>
          </a:p>
          <a:p>
            <a:pPr marL="266700" indent="-266700">
              <a:lnSpc>
                <a:spcPct val="80000"/>
              </a:lnSpc>
            </a:pPr>
            <a:r>
              <a:rPr lang="ru-RU" sz="2000" dirty="0">
                <a:latin typeface="Times New Roman" pitchFamily="18" charset="0"/>
              </a:rPr>
              <a:t>Переборка круп.  </a:t>
            </a:r>
          </a:p>
          <a:p>
            <a:pPr marL="266700" indent="-266700">
              <a:lnSpc>
                <a:spcPct val="80000"/>
              </a:lnSpc>
            </a:pPr>
            <a:r>
              <a:rPr lang="ru-RU" sz="2000" dirty="0" smtClean="0">
                <a:latin typeface="Times New Roman" pitchFamily="18" charset="0"/>
              </a:rPr>
              <a:t>«Показ» </a:t>
            </a:r>
            <a:r>
              <a:rPr lang="ru-RU" sz="2000" dirty="0">
                <a:latin typeface="Times New Roman" pitchFamily="18" charset="0"/>
              </a:rPr>
              <a:t>стихотворения. Пусть ребёнок показывает руками всё, о чём говорится в стихотворении.. </a:t>
            </a:r>
          </a:p>
          <a:p>
            <a:pPr marL="266700" indent="-266700">
              <a:lnSpc>
                <a:spcPct val="80000"/>
              </a:lnSpc>
            </a:pPr>
            <a:r>
              <a:rPr lang="ru-RU" sz="2000" dirty="0">
                <a:latin typeface="Times New Roman" pitchFamily="18" charset="0"/>
              </a:rPr>
              <a:t>Игры в мяч, с кубиками, мозаикой. </a:t>
            </a:r>
          </a:p>
        </p:txBody>
      </p:sp>
      <p:pic>
        <p:nvPicPr>
          <p:cNvPr id="76804" name="Picture 4" descr="ag00217_(p)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0"/>
            <a:ext cx="1823715" cy="1823715"/>
          </a:xfrm>
          <a:prstGeom prst="rect">
            <a:avLst/>
          </a:prstGeom>
          <a:noFill/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76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6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6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6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6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6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76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68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68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68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68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768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768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768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768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768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768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768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768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768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768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768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768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768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768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768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768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768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768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768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768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768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768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768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768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768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768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2" grpId="0"/>
      <p:bldP spid="7680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smtClean="0"/>
              <a:t>Родители должны знать и еще одну очень важную психологическую особенность детей дошкольного возраста: их основным видом деятельности является игра, через которую они развиваются и получают новые знания.</a:t>
            </a:r>
            <a:endParaRPr lang="ru-RU" sz="2000" dirty="0"/>
          </a:p>
        </p:txBody>
      </p:sp>
      <p:pic>
        <p:nvPicPr>
          <p:cNvPr id="4" name="popup_img" descr="http://go1.imgsmail.ru/imgpreview?key=http%3A//www.pravmir.ru/wp-content/uploads/2010/04/21-85393487.jpg&amp;mb=imgdb_preview_239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475656" y="1844824"/>
            <a:ext cx="7128792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331640" y="218630"/>
            <a:ext cx="7812360" cy="3816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Скоро в школу!» - у многих родителей все сжимается внутри, когда они слышат эту фразу. Взволнованные мамы и папы начинают думать: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готов ли мой ребенок к школе;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хватит ли ему усидчивости;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какую учебную программу выбрать и т. д.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http://allforchildren.ru/pictures/school25_s/school2520.jpg">
            <a:hlinkClick r:id="rId2" tgtFrame="&quot;_blank&quot;" tooltip="&quot;Нажмите для просмотра полноразмерного изображения&quot;"/>
          </p:cNvPr>
          <p:cNvPicPr/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043608" y="4077072"/>
            <a:ext cx="3312368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allforchildren.ru/pictures/school25_s/school2538.jpg">
            <a:hlinkClick r:id="rId4" tgtFrame="&quot;_blank&quot;" tooltip="&quot;Нажмите для просмотра полноразмерного изображения&quot;"/>
          </p:cNvPr>
          <p:cNvPicPr/>
          <p:nvPr/>
        </p:nvPicPr>
        <p:blipFill>
          <a:blip r:embed="rId5" cstate="print"/>
          <a:stretch>
            <a:fillRect/>
          </a:stretch>
        </p:blipFill>
        <p:spPr bwMode="auto">
          <a:xfrm>
            <a:off x="4716016" y="4005064"/>
            <a:ext cx="3888432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188640"/>
            <a:ext cx="70567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Большую помощь родителям могут оказать различные развивающие игры, но при этом очень важно, чтобы они соответствовали возрасту ребенка. 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2060849"/>
            <a:ext cx="660648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Можно порекомендовать детское лото с изображениями животных, растений и птиц. Не стоит дошкольнику приобретать энциклопедии, скорее всего они его не заинтересуют или интерес к ним пропадет очень быстро. 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3645024"/>
            <a:ext cx="653447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Обращайте внимание на то, правильно ли ребенок при рассказывании произносит слова и звуки, если есть какие-то ошибки, то деликатно говорите о них ребенку и исправляйте. Разучивайте с ребенком скороговорки и стишки, пословицы. </a:t>
            </a:r>
            <a:endParaRPr lang="ru-RU" sz="20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2206575"/>
          </a:xfrm>
        </p:spPr>
        <p:txBody>
          <a:bodyPr/>
          <a:lstStyle/>
          <a:p>
            <a:r>
              <a:rPr lang="ru-RU" b="1" dirty="0" smtClean="0"/>
              <a:t>Рекомендации родителям дошкольника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popup_img" descr="http://go1.imgsmail.ru/imgpreview?key=http%3A//mou61.chel-edu.ru/images/clip%5Fimagrnn6ong-be005.png&amp;mb=imgdb_preview_476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420888"/>
            <a:ext cx="3456384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opup_img" descr="http://go1.imgsmail.ru/imgpreview?key=http%3A//mou61.chel-edu.ru/images/clip%5Fimage007.png&amp;mb=imgdb_preview_476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2420888"/>
            <a:ext cx="3024336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332656"/>
            <a:ext cx="741682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1. Не будьте слишком требовательны к ребенку.</a:t>
            </a:r>
            <a:br>
              <a:rPr lang="ru-RU" dirty="0" smtClean="0"/>
            </a:br>
            <a:r>
              <a:rPr lang="ru-RU" dirty="0" smtClean="0"/>
              <a:t>2. Ребенок имеет право на ошибку, ведь ошибаться свойственно всем людям, в том числе и взрослым.</a:t>
            </a:r>
            <a:br>
              <a:rPr lang="ru-RU" dirty="0" smtClean="0"/>
            </a:br>
            <a:r>
              <a:rPr lang="ru-RU" dirty="0" smtClean="0"/>
              <a:t>3. Следите, чтобы нагрузка не была для ребенка чрезмерной.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2060848"/>
            <a:ext cx="84969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. Обеспечьте для домашних занятий ребенку все необходимые материалы, чтобы в любое время он мог взять пластилин и начать лепить, взять альбом и краски и порисовать и т. д.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2967335"/>
            <a:ext cx="83529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. Если ребенок отказывается выполнять задание, то попробуйте найти способ, чтобы заинтересовать его.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3573016"/>
            <a:ext cx="835292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. Рассказывайте ребенку, как вы учились в школе, как вы пошли в первый класс, просматривайте вместе свои школьные фотографии.</a:t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dirty="0" smtClean="0"/>
              <a:t>Формируйте у ребенка положительное отношение к школе, что у него там будет много друзей, там очень интересно, учителя очень хорошие и добрые. Нельзя пугать его двойками, наказанием за плохое поведение и т. п.</a:t>
            </a:r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Детский фотограф город Киров.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51520" y="476671"/>
            <a:ext cx="8424936" cy="5667791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2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5" name="Picture 3" descr="C:\Users\п\Desktop\0_150f0_6c9b836a_M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99019">
            <a:off x="175227" y="1443986"/>
            <a:ext cx="877838" cy="877838"/>
          </a:xfrm>
          <a:prstGeom prst="rect">
            <a:avLst/>
          </a:prstGeom>
          <a:noFill/>
        </p:spPr>
      </p:pic>
      <p:sp>
        <p:nvSpPr>
          <p:cNvPr id="5" name="WordArt 5"/>
          <p:cNvSpPr>
            <a:spLocks noChangeArrowheads="1" noChangeShapeType="1" noTextEdit="1"/>
          </p:cNvSpPr>
          <p:nvPr/>
        </p:nvSpPr>
        <p:spPr bwMode="auto">
          <a:xfrm>
            <a:off x="251520" y="332656"/>
            <a:ext cx="8676456" cy="936104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5683"/>
              </a:avLst>
            </a:prstTxWarp>
          </a:bodyPr>
          <a:lstStyle/>
          <a:p>
            <a:pPr algn="ctr" rtl="0"/>
            <a:r>
              <a:rPr lang="ru-RU" sz="3600" kern="10" dirty="0" smtClean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 Black"/>
              </a:rPr>
              <a:t>Милые родители</a:t>
            </a:r>
            <a:r>
              <a:rPr lang="ru-RU" sz="3600" kern="10" spc="0" dirty="0" smtClean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 Black"/>
              </a:rPr>
              <a:t>!</a:t>
            </a:r>
            <a:endParaRPr lang="ru-RU" sz="3600" kern="10" spc="0" dirty="0">
              <a:ln w="12700">
                <a:solidFill>
                  <a:srgbClr val="B2B2B2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520402"/>
                  </a:gs>
                  <a:gs pos="100000">
                    <a:srgbClr val="FFCC00"/>
                  </a:gs>
                </a:gsLst>
                <a:lin ang="5400000" scaled="1"/>
              </a:gra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2132856"/>
            <a:ext cx="9144000" cy="164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ru-RU" sz="2400" b="1" dirty="0" smtClean="0">
                <a:solidFill>
                  <a:srgbClr val="663300"/>
                </a:solidFill>
              </a:rPr>
              <a:t>Образование может сделать ребенка умным,</a:t>
            </a:r>
          </a:p>
          <a:p>
            <a:pPr marL="342900" lvl="0" indent="-342900" algn="ctr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ru-RU" sz="2400" b="1" dirty="0" smtClean="0">
                <a:solidFill>
                  <a:srgbClr val="663300"/>
                </a:solidFill>
              </a:rPr>
              <a:t> но счастливым делает его только </a:t>
            </a:r>
            <a:r>
              <a:rPr lang="ru-RU" sz="2400" b="1" dirty="0" smtClean="0">
                <a:solidFill>
                  <a:srgbClr val="FF0000"/>
                </a:solidFill>
              </a:rPr>
              <a:t>душевное, разумно организованное общение с близкими и любимыми людьми </a:t>
            </a:r>
            <a:r>
              <a:rPr lang="ru-RU" sz="2400" b="1" dirty="0" smtClean="0">
                <a:solidFill>
                  <a:srgbClr val="663300"/>
                </a:solidFill>
              </a:rPr>
              <a:t>—</a:t>
            </a:r>
            <a:r>
              <a:rPr lang="ru-RU" sz="2400" b="1" dirty="0" smtClean="0">
                <a:solidFill>
                  <a:srgbClr val="0000FF"/>
                </a:solidFill>
              </a:rPr>
              <a:t> семьей</a:t>
            </a:r>
            <a:r>
              <a:rPr lang="ru-RU" sz="2400" b="1" dirty="0" smtClean="0">
                <a:solidFill>
                  <a:srgbClr val="663300"/>
                </a:solidFill>
              </a:rPr>
              <a:t>.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60648"/>
            <a:ext cx="8731788" cy="6147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п\Desktop\0_150df_c7cebf71_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solidFill>
            <a:srgbClr val="EF7AF2"/>
          </a:solidFill>
        </p:spPr>
      </p:pic>
      <p:sp>
        <p:nvSpPr>
          <p:cNvPr id="3" name="Rectangle 2"/>
          <p:cNvSpPr txBox="1">
            <a:spLocks/>
          </p:cNvSpPr>
          <p:nvPr/>
        </p:nvSpPr>
        <p:spPr bwMode="auto">
          <a:xfrm>
            <a:off x="0" y="6309320"/>
            <a:ext cx="9144000" cy="548680"/>
          </a:xfrm>
          <a:prstGeom prst="rect">
            <a:avLst/>
          </a:prstGeom>
          <a:solidFill>
            <a:srgbClr val="EF7AF2">
              <a:alpha val="9400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j-ea"/>
                <a:cs typeface="Times New Roman" pitchFamily="18" charset="0"/>
              </a:rPr>
              <a:t>СПАСИБО ЗА ВНИМАНИЕ!</a:t>
            </a:r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8943975" cy="551656"/>
          </a:xfrm>
        </p:spPr>
        <p:txBody>
          <a:bodyPr/>
          <a:lstStyle/>
          <a:p>
            <a:pPr algn="ctr"/>
            <a:r>
              <a:rPr lang="ru-RU" sz="2800" b="1" dirty="0"/>
              <a:t>Как узнать, готов ли Ваш ребенок </a:t>
            </a:r>
            <a:r>
              <a:rPr lang="ru-RU" sz="2800" b="1" dirty="0" smtClean="0"/>
              <a:t>к </a:t>
            </a:r>
            <a:r>
              <a:rPr lang="ru-RU" sz="2800" b="1" dirty="0"/>
              <a:t>школе?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971600" y="964631"/>
            <a:ext cx="7339737" cy="55048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0938" y="0"/>
            <a:ext cx="7793037" cy="1676400"/>
          </a:xfrm>
        </p:spPr>
        <p:txBody>
          <a:bodyPr/>
          <a:lstStyle/>
          <a:p>
            <a:r>
              <a:rPr lang="ru-RU" sz="3600" b="1" dirty="0" smtClean="0"/>
              <a:t>Что  входит в  понятие готовности к школе?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dirty="0" smtClean="0"/>
              <a:t>В структуре готовности к школе принято выделять следующие компоненты:</a:t>
            </a:r>
          </a:p>
          <a:p>
            <a:r>
              <a:rPr lang="ru-RU" sz="2000" dirty="0" smtClean="0"/>
              <a:t>1. Физическая готовность.</a:t>
            </a:r>
          </a:p>
          <a:p>
            <a:r>
              <a:rPr lang="ru-RU" sz="2000" dirty="0" smtClean="0"/>
              <a:t>2. Интеллектуальная готовность.</a:t>
            </a:r>
          </a:p>
          <a:p>
            <a:r>
              <a:rPr lang="ru-RU" sz="2000" dirty="0" smtClean="0"/>
              <a:t>3. Социально-психологическая готовность.</a:t>
            </a:r>
          </a:p>
          <a:p>
            <a:r>
              <a:rPr lang="ru-RU" sz="2000" dirty="0" smtClean="0"/>
              <a:t>4. Эмоционально-волевая готовность.</a:t>
            </a:r>
          </a:p>
          <a:p>
            <a:endParaRPr lang="ru-RU" dirty="0"/>
          </a:p>
        </p:txBody>
      </p:sp>
      <p:pic>
        <p:nvPicPr>
          <p:cNvPr id="4" name="Рисунок 3" descr="http://www.sch2000.ru/parents/sobranie/readiness/2.jpg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561622" y="4221089"/>
            <a:ext cx="3666562" cy="22322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Физическая готовность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spcBef>
                <a:spcPct val="0"/>
              </a:spcBef>
              <a:buClrTx/>
              <a:buSzTx/>
              <a:buNone/>
            </a:pPr>
            <a:r>
              <a:rPr lang="ru-RU" sz="12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Возможность длительного удержания статических поз в положении сидя. Не секрет, что многие дети за партой не сидят, а «лежат», склоняются то на один, то на другой бок, стараются подложить под себя ногу – и все равно не могут длительно (45 минут) сидеть за партой. Причина – последствия родовой травмы. 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hangingPunct="0">
              <a:spcBef>
                <a:spcPct val="0"/>
              </a:spcBef>
              <a:buClrTx/>
              <a:buSzTx/>
              <a:buNone/>
            </a:pPr>
            <a:r>
              <a:rPr lang="ru-RU" sz="12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Развитая мелкая моторика рук. Если ребенок плохо завязывает шнурки ботинок, долго застегивает пуговицы, неуверенно держит ложку, карандаш, быстро утомляется при рисовании – он не сможет правильно обучиться письму. Причина – последствия родовой травмы. 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hangingPunct="0">
              <a:spcBef>
                <a:spcPct val="0"/>
              </a:spcBef>
              <a:buClrTx/>
              <a:buSzTx/>
              <a:buNone/>
            </a:pPr>
            <a:r>
              <a:rPr lang="ru-RU" sz="12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Возможность без перенапряжения мышц шеи удерживать голову, фиксируя взгляд на доске. Вследствие нарушения мышечного тонуса, изменения соотношения позвонков в шейном отделе позвоночника, для многих детей естественно положение головы, склоненной к грудной клетке, вперед. Причина – последствия родовой травмы. 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hangingPunct="0">
              <a:spcBef>
                <a:spcPct val="0"/>
              </a:spcBef>
              <a:buClrTx/>
              <a:buSzTx/>
              <a:buNone/>
            </a:pPr>
            <a:r>
              <a:rPr lang="ru-RU" sz="12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Общая физическая выносливость, неразрывно связанная с </a:t>
            </a:r>
            <a:r>
              <a:rPr lang="ru-RU" sz="12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психо</a:t>
            </a:r>
            <a:r>
              <a:rPr lang="ru-RU" sz="12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-эмоциональной выносливостью. У детей, перенесших родовую травму, физическая и психическая выносливость значительно ниже нормы. И то, что ребенок «не сидит на месте», «юла какая-то», «словно заноза в одном месте» называется расторможенностью и никакого отношения к физической выносливости не имеет. Снижение психической выносливости значительно затрудняет процесс обучения. 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hangingPunct="0">
              <a:spcBef>
                <a:spcPct val="0"/>
              </a:spcBef>
              <a:buClrTx/>
              <a:buSzTx/>
              <a:buNone/>
            </a:pPr>
            <a:r>
              <a:rPr lang="ru-RU" sz="12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 Развитая зрительно-двигательная и пространственная координация. Дети не могут не бегать, не прыгать, не толкаться на переменах. При сниженной зрительно-двигательной и пространственной координации очень вероятны травмы, переломы конечностей и сотрясение головного мозга. 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hangingPunct="0">
              <a:spcBef>
                <a:spcPct val="0"/>
              </a:spcBef>
              <a:buClrTx/>
              <a:buSzTx/>
              <a:buNone/>
            </a:pPr>
            <a:r>
              <a:rPr lang="ru-RU" sz="12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6. Ребенку необходима достаточная физическая сила, ловкость, точность движений. В противном случае, его будут «клевать» и обижать, что неминуемо отразится на развитии его личностных качеств и отношении к школе. 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11726681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4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9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Физическая готовность</a:t>
            </a:r>
            <a:endParaRPr lang="ru-RU" dirty="0"/>
          </a:p>
        </p:txBody>
      </p:sp>
      <p:pic>
        <p:nvPicPr>
          <p:cNvPr id="6" name="Содержимое 5" descr="В одной команде!"/>
          <p:cNvPicPr>
            <a:picLocks noGrp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971600" y="2204864"/>
            <a:ext cx="3888432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Содержимое 6" descr="Занятие физкультурой в дет.саду"/>
          <p:cNvPicPr>
            <a:picLocks noGrp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148064" y="2132856"/>
            <a:ext cx="3816424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724" y="-1912"/>
            <a:ext cx="9115276" cy="6859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08269756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 descr="http://www.fotodeti.ru/images/foto_b/1083_1168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730545" y="3360978"/>
            <a:ext cx="4154518" cy="3115889"/>
          </a:xfrm>
          <a:prstGeom prst="rect">
            <a:avLst/>
          </a:prstGeom>
          <a:noFill/>
        </p:spPr>
      </p:pic>
      <p:pic>
        <p:nvPicPr>
          <p:cNvPr id="1026" name="Picture 2" descr="Дети прирождённые исследователи.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807206" y="332656"/>
            <a:ext cx="3715469" cy="2786602"/>
          </a:xfrm>
          <a:prstGeom prst="rect">
            <a:avLst/>
          </a:prstGeom>
          <a:noFill/>
        </p:spPr>
      </p:pic>
      <p:pic>
        <p:nvPicPr>
          <p:cNvPr id="1027" name="Picture 3" descr="В век электронных игрушек простой самолётик из бумаги может сильно порадовать ребёнка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290030" y="3637220"/>
            <a:ext cx="3573205" cy="2679903"/>
          </a:xfrm>
          <a:prstGeom prst="rect">
            <a:avLst/>
          </a:prstGeom>
          <a:noFill/>
        </p:spPr>
      </p:pic>
      <p:pic>
        <p:nvPicPr>
          <p:cNvPr id="1028" name="Picture 4" descr="Спортивные занятия очень бодрят детей, вызывая блеск в глазах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1043608" y="472362"/>
            <a:ext cx="3275856" cy="2456892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Социально-психологическая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Развитие потребности в общении.</a:t>
            </a:r>
          </a:p>
          <a:p>
            <a:r>
              <a:rPr lang="ru-RU" dirty="0"/>
              <a:t>Умение общаться со взрослыми, со сверстниками, войти в детское общество.</a:t>
            </a:r>
          </a:p>
          <a:p>
            <a:r>
              <a:rPr lang="ru-RU" dirty="0"/>
              <a:t>Умение действовать совместно, согласовывать свои действия.</a:t>
            </a:r>
          </a:p>
          <a:p>
            <a:r>
              <a:rPr lang="ru-RU" dirty="0"/>
              <a:t>Умение подчиняться правилам и нормам.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27492591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Палитра">
  <a:themeElements>
    <a:clrScheme name="Палитра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Палит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алитра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литра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литра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Blends</Template>
  <TotalTime>870</TotalTime>
  <Words>935</Words>
  <Application>Microsoft Office PowerPoint</Application>
  <PresentationFormat>Экран (4:3)</PresentationFormat>
  <Paragraphs>64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Палитра</vt:lpstr>
      <vt:lpstr>Слайд 1</vt:lpstr>
      <vt:lpstr>Слайд 2</vt:lpstr>
      <vt:lpstr>Как узнать, готов ли Ваш ребенок к школе?</vt:lpstr>
      <vt:lpstr>Что  входит в  понятие готовности к школе? </vt:lpstr>
      <vt:lpstr>Физическая готовность</vt:lpstr>
      <vt:lpstr>Физическая готовность</vt:lpstr>
      <vt:lpstr>Слайд 7</vt:lpstr>
      <vt:lpstr>Слайд 8</vt:lpstr>
      <vt:lpstr>Социально-психологическая</vt:lpstr>
      <vt:lpstr>Слайд 10</vt:lpstr>
      <vt:lpstr>Эмоционально- волевая готовность</vt:lpstr>
      <vt:lpstr>Слайд 12</vt:lpstr>
      <vt:lpstr>Личностная готовность</vt:lpstr>
      <vt:lpstr>Слайд 14</vt:lpstr>
      <vt:lpstr>Что нужно знать родителям, занимаясь с ребенком дома? </vt:lpstr>
      <vt:lpstr>Слайд 16</vt:lpstr>
      <vt:lpstr>Тренируем руку ребенка </vt:lpstr>
      <vt:lpstr>Способы тренировки  мелкой моторики руки</vt:lpstr>
      <vt:lpstr>Родители должны знать и еще одну очень важную психологическую особенность детей дошкольного возраста: их основным видом деятельности является игра, через которую они развиваются и получают новые знания.</vt:lpstr>
      <vt:lpstr>Слайд 20</vt:lpstr>
      <vt:lpstr>Рекомендации родителям дошкольника </vt:lpstr>
      <vt:lpstr>Слайд 22</vt:lpstr>
      <vt:lpstr>Слайд 23</vt:lpstr>
      <vt:lpstr>Слайд 24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*</dc:creator>
  <cp:lastModifiedBy>DNS</cp:lastModifiedBy>
  <cp:revision>78</cp:revision>
  <dcterms:created xsi:type="dcterms:W3CDTF">2008-11-04T09:17:49Z</dcterms:created>
  <dcterms:modified xsi:type="dcterms:W3CDTF">2015-09-06T12:37:12Z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TC010721251049</vt:lpwstr>
  </property>
</Properties>
</file>